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Garet Bold" charset="1" panose="00000000000000000000"/>
      <p:regular r:id="rId37"/>
    </p:embeddedFont>
    <p:embeddedFont>
      <p:font typeface="Barriecito" charset="1" panose="00000500000000000000"/>
      <p:regular r:id="rId38"/>
    </p:embeddedFont>
    <p:embeddedFont>
      <p:font typeface="Garet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30155" y="6273091"/>
            <a:ext cx="10713343" cy="2064970"/>
            <a:chOff x="0" y="0"/>
            <a:chExt cx="2821644" cy="543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1644" cy="543841"/>
            </a:xfrm>
            <a:custGeom>
              <a:avLst/>
              <a:gdLst/>
              <a:ahLst/>
              <a:cxnLst/>
              <a:rect r="r" b="b" t="t" l="l"/>
              <a:pathLst>
                <a:path h="543841" w="2821644">
                  <a:moveTo>
                    <a:pt x="2821644" y="0"/>
                  </a:moveTo>
                  <a:lnTo>
                    <a:pt x="2821644" y="543841"/>
                  </a:lnTo>
                  <a:lnTo>
                    <a:pt x="0" y="5438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D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21644" cy="58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127070">
            <a:off x="-1396281" y="7141125"/>
            <a:ext cx="5983384" cy="3579152"/>
          </a:xfrm>
          <a:custGeom>
            <a:avLst/>
            <a:gdLst/>
            <a:ahLst/>
            <a:cxnLst/>
            <a:rect r="r" b="b" t="t" l="l"/>
            <a:pathLst>
              <a:path h="3579152" w="5983384">
                <a:moveTo>
                  <a:pt x="0" y="0"/>
                </a:moveTo>
                <a:lnTo>
                  <a:pt x="5983384" y="0"/>
                </a:lnTo>
                <a:lnTo>
                  <a:pt x="5983384" y="3579152"/>
                </a:lnTo>
                <a:lnTo>
                  <a:pt x="0" y="357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7973">
            <a:off x="13775155" y="-64246"/>
            <a:ext cx="5265678" cy="3015798"/>
          </a:xfrm>
          <a:custGeom>
            <a:avLst/>
            <a:gdLst/>
            <a:ahLst/>
            <a:cxnLst/>
            <a:rect r="r" b="b" t="t" l="l"/>
            <a:pathLst>
              <a:path h="3015798" w="5265678">
                <a:moveTo>
                  <a:pt x="0" y="0"/>
                </a:moveTo>
                <a:lnTo>
                  <a:pt x="5265678" y="0"/>
                </a:lnTo>
                <a:lnTo>
                  <a:pt x="5265678" y="3015798"/>
                </a:lnTo>
                <a:lnTo>
                  <a:pt x="0" y="3015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29696" y="6987860"/>
            <a:ext cx="8714263" cy="118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2269" b="true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Edwin Aguilar</a:t>
            </a:r>
          </a:p>
          <a:p>
            <a:pPr algn="ctr">
              <a:lnSpc>
                <a:spcPts val="3222"/>
              </a:lnSpc>
            </a:pPr>
            <a:r>
              <a:rPr lang="en-US" sz="2269" b="true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Jesus Sandoval</a:t>
            </a:r>
          </a:p>
          <a:p>
            <a:pPr algn="ctr">
              <a:lnSpc>
                <a:spcPts val="3222"/>
              </a:lnSpc>
            </a:pPr>
            <a:r>
              <a:rPr lang="en-US" b="true" sz="2269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Citlaly Zeferino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33446">
            <a:off x="13373114" y="6699154"/>
            <a:ext cx="5896255" cy="3280462"/>
          </a:xfrm>
          <a:custGeom>
            <a:avLst/>
            <a:gdLst/>
            <a:ahLst/>
            <a:cxnLst/>
            <a:rect r="r" b="b" t="t" l="l"/>
            <a:pathLst>
              <a:path h="3280462" w="5896255">
                <a:moveTo>
                  <a:pt x="0" y="0"/>
                </a:moveTo>
                <a:lnTo>
                  <a:pt x="5896255" y="0"/>
                </a:lnTo>
                <a:lnTo>
                  <a:pt x="5896255" y="3280462"/>
                </a:lnTo>
                <a:lnTo>
                  <a:pt x="0" y="3280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30743">
            <a:off x="-842098" y="-127007"/>
            <a:ext cx="8736052" cy="2311414"/>
          </a:xfrm>
          <a:custGeom>
            <a:avLst/>
            <a:gdLst/>
            <a:ahLst/>
            <a:cxnLst/>
            <a:rect r="r" b="b" t="t" l="l"/>
            <a:pathLst>
              <a:path h="2311414" w="8736052">
                <a:moveTo>
                  <a:pt x="0" y="0"/>
                </a:moveTo>
                <a:lnTo>
                  <a:pt x="8736052" y="0"/>
                </a:lnTo>
                <a:lnTo>
                  <a:pt x="8736052" y="2311414"/>
                </a:lnTo>
                <a:lnTo>
                  <a:pt x="0" y="2311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22881" y="1124042"/>
            <a:ext cx="13527893" cy="421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2"/>
              </a:lnSpc>
            </a:pPr>
          </a:p>
          <a:p>
            <a:pPr algn="ctr">
              <a:lnSpc>
                <a:spcPts val="9770"/>
              </a:lnSpc>
            </a:pPr>
            <a:r>
              <a:rPr lang="en-US" sz="11230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SISTEMA DE GESTIÓN DE TAQUERÍA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29696" y="6514052"/>
            <a:ext cx="8714263" cy="38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b="true" sz="2269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PROYECTO FINAL ESTRUCTURAS DE DATOS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0841" y="3595337"/>
            <a:ext cx="14366317" cy="5171606"/>
            <a:chOff x="0" y="0"/>
            <a:chExt cx="2582839" cy="929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2839" cy="929733"/>
            </a:xfrm>
            <a:custGeom>
              <a:avLst/>
              <a:gdLst/>
              <a:ahLst/>
              <a:cxnLst/>
              <a:rect r="r" b="b" t="t" l="l"/>
              <a:pathLst>
                <a:path h="929733" w="2582839">
                  <a:moveTo>
                    <a:pt x="2582839" y="22634"/>
                  </a:moveTo>
                  <a:lnTo>
                    <a:pt x="2582839" y="907100"/>
                  </a:lnTo>
                  <a:cubicBezTo>
                    <a:pt x="2582839" y="913102"/>
                    <a:pt x="2580455" y="918859"/>
                    <a:pt x="2576210" y="923104"/>
                  </a:cubicBezTo>
                  <a:cubicBezTo>
                    <a:pt x="2571965" y="927349"/>
                    <a:pt x="2566208" y="929733"/>
                    <a:pt x="2560206" y="929733"/>
                  </a:cubicBezTo>
                  <a:lnTo>
                    <a:pt x="22634" y="929733"/>
                  </a:lnTo>
                  <a:cubicBezTo>
                    <a:pt x="16631" y="929733"/>
                    <a:pt x="10874" y="927349"/>
                    <a:pt x="6629" y="923104"/>
                  </a:cubicBezTo>
                  <a:cubicBezTo>
                    <a:pt x="2385" y="918859"/>
                    <a:pt x="0" y="913102"/>
                    <a:pt x="0" y="907100"/>
                  </a:cubicBezTo>
                  <a:lnTo>
                    <a:pt x="0" y="22634"/>
                  </a:lnTo>
                  <a:cubicBezTo>
                    <a:pt x="0" y="16631"/>
                    <a:pt x="2385" y="10874"/>
                    <a:pt x="6629" y="6629"/>
                  </a:cubicBezTo>
                  <a:cubicBezTo>
                    <a:pt x="10874" y="2385"/>
                    <a:pt x="16631" y="0"/>
                    <a:pt x="22634" y="0"/>
                  </a:cubicBezTo>
                  <a:lnTo>
                    <a:pt x="2560206" y="0"/>
                  </a:lnTo>
                  <a:cubicBezTo>
                    <a:pt x="2566208" y="0"/>
                    <a:pt x="2571965" y="2385"/>
                    <a:pt x="2576210" y="6629"/>
                  </a:cubicBezTo>
                  <a:cubicBezTo>
                    <a:pt x="2580455" y="10874"/>
                    <a:pt x="2582839" y="16631"/>
                    <a:pt x="2582839" y="22634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2839" cy="967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40244">
            <a:off x="456442" y="7987818"/>
            <a:ext cx="3008799" cy="1859985"/>
          </a:xfrm>
          <a:custGeom>
            <a:avLst/>
            <a:gdLst/>
            <a:ahLst/>
            <a:cxnLst/>
            <a:rect r="r" b="b" t="t" l="l"/>
            <a:pathLst>
              <a:path h="1859985" w="3008799">
                <a:moveTo>
                  <a:pt x="0" y="0"/>
                </a:moveTo>
                <a:lnTo>
                  <a:pt x="3008799" y="0"/>
                </a:lnTo>
                <a:lnTo>
                  <a:pt x="3008799" y="1859985"/>
                </a:lnTo>
                <a:lnTo>
                  <a:pt x="0" y="1859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91444" y="939859"/>
            <a:ext cx="13705113" cy="231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86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SEGUNDA FASE - ALGORITMOS Y ESTRUCTURAS COMPLEJAS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6880" y="3828490"/>
            <a:ext cx="14070279" cy="539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8324" indent="-359162" lvl="1">
              <a:lnSpc>
                <a:spcPts val="4724"/>
              </a:lnSpc>
              <a:buFont typeface="Arial"/>
              <a:buChar char="•"/>
            </a:pPr>
            <a:r>
              <a:rPr lang="en-US" b="true" sz="332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Árbol Binario de Búsqueda: </a:t>
            </a:r>
            <a:r>
              <a:rPr lang="en-US" sz="332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Gestión eficiente de pedidos (O(log n))</a:t>
            </a:r>
          </a:p>
          <a:p>
            <a:pPr algn="l" marL="718324" indent="-359162" lvl="1">
              <a:lnSpc>
                <a:spcPts val="4724"/>
              </a:lnSpc>
              <a:buFont typeface="Arial"/>
              <a:buChar char="•"/>
            </a:pPr>
            <a:r>
              <a:rPr lang="en-US" b="true" sz="332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HashMap: </a:t>
            </a:r>
            <a:r>
              <a:rPr lang="en-US" sz="332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Acceso rápido a tareas y empleados (O(1))</a:t>
            </a:r>
          </a:p>
          <a:p>
            <a:pPr algn="l" marL="718324" indent="-359162" lvl="1">
              <a:lnSpc>
                <a:spcPts val="4724"/>
              </a:lnSpc>
              <a:buFont typeface="Arial"/>
              <a:buChar char="•"/>
            </a:pPr>
            <a:r>
              <a:rPr lang="en-US" b="true" sz="332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Grafo Dirigido: </a:t>
            </a:r>
            <a:r>
              <a:rPr lang="en-US" sz="332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Modelado de dependencias entre tareas</a:t>
            </a:r>
          </a:p>
          <a:p>
            <a:pPr algn="l" marL="718324" indent="-359162" lvl="1">
              <a:lnSpc>
                <a:spcPts val="4724"/>
              </a:lnSpc>
              <a:buFont typeface="Arial"/>
              <a:buChar char="•"/>
            </a:pPr>
            <a:r>
              <a:rPr lang="en-US" b="true" sz="332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Algoritmos de Ordenamiento: </a:t>
            </a:r>
            <a:r>
              <a:rPr lang="en-US" sz="332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Merge Sort y Quick Sort para priorización</a:t>
            </a:r>
          </a:p>
          <a:p>
            <a:pPr algn="l" marL="718324" indent="-359162" lvl="1">
              <a:lnSpc>
                <a:spcPts val="4724"/>
              </a:lnSpc>
              <a:buFont typeface="Arial"/>
              <a:buChar char="•"/>
            </a:pPr>
            <a:r>
              <a:rPr lang="en-US" b="true" sz="332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Recursividad:</a:t>
            </a:r>
            <a:r>
              <a:rPr lang="en-US" sz="332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Cálculos jerárquicos de tareas y subtareas</a:t>
            </a:r>
          </a:p>
          <a:p>
            <a:pPr algn="l">
              <a:lnSpc>
                <a:spcPts val="5563"/>
              </a:lnSpc>
            </a:pPr>
          </a:p>
          <a:p>
            <a:pPr algn="l">
              <a:lnSpc>
                <a:spcPts val="455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824637" y="-223996"/>
            <a:ext cx="6048915" cy="1600442"/>
          </a:xfrm>
          <a:custGeom>
            <a:avLst/>
            <a:gdLst/>
            <a:ahLst/>
            <a:cxnLst/>
            <a:rect r="r" b="b" t="t" l="l"/>
            <a:pathLst>
              <a:path h="1600442" w="6048915">
                <a:moveTo>
                  <a:pt x="0" y="0"/>
                </a:moveTo>
                <a:lnTo>
                  <a:pt x="6048915" y="0"/>
                </a:lnTo>
                <a:lnTo>
                  <a:pt x="6048915" y="1600442"/>
                </a:lnTo>
                <a:lnTo>
                  <a:pt x="0" y="1600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2758" y="1921744"/>
            <a:ext cx="6887208" cy="3549849"/>
          </a:xfrm>
          <a:custGeom>
            <a:avLst/>
            <a:gdLst/>
            <a:ahLst/>
            <a:cxnLst/>
            <a:rect r="r" b="b" t="t" l="l"/>
            <a:pathLst>
              <a:path h="3549849" w="6887208">
                <a:moveTo>
                  <a:pt x="0" y="0"/>
                </a:moveTo>
                <a:lnTo>
                  <a:pt x="6887208" y="0"/>
                </a:lnTo>
                <a:lnTo>
                  <a:pt x="6887208" y="3549849"/>
                </a:lnTo>
                <a:lnTo>
                  <a:pt x="0" y="354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1460" y="6343227"/>
            <a:ext cx="8145080" cy="3462711"/>
          </a:xfrm>
          <a:custGeom>
            <a:avLst/>
            <a:gdLst/>
            <a:ahLst/>
            <a:cxnLst/>
            <a:rect r="r" b="b" t="t" l="l"/>
            <a:pathLst>
              <a:path h="3462711" w="8145080">
                <a:moveTo>
                  <a:pt x="0" y="0"/>
                </a:moveTo>
                <a:lnTo>
                  <a:pt x="8145080" y="0"/>
                </a:lnTo>
                <a:lnTo>
                  <a:pt x="8145080" y="3462710"/>
                </a:lnTo>
                <a:lnTo>
                  <a:pt x="0" y="346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99728" y="472227"/>
            <a:ext cx="6133267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ARBOL BINARIO DE PEDIDOS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3204" y="1246325"/>
            <a:ext cx="2261592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Menú general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0738" y="5671618"/>
            <a:ext cx="3626525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Agregar nuevo pedido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7963" y="2254570"/>
            <a:ext cx="12192256" cy="7750116"/>
          </a:xfrm>
          <a:custGeom>
            <a:avLst/>
            <a:gdLst/>
            <a:ahLst/>
            <a:cxnLst/>
            <a:rect r="r" b="b" t="t" l="l"/>
            <a:pathLst>
              <a:path h="7750116" w="12192256">
                <a:moveTo>
                  <a:pt x="0" y="0"/>
                </a:moveTo>
                <a:lnTo>
                  <a:pt x="12192256" y="0"/>
                </a:lnTo>
                <a:lnTo>
                  <a:pt x="12192256" y="7750117"/>
                </a:lnTo>
                <a:lnTo>
                  <a:pt x="0" y="775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732" y="226488"/>
            <a:ext cx="16230600" cy="154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  <a:spcBef>
                <a:spcPct val="0"/>
              </a:spcBef>
            </a:pPr>
            <a:r>
              <a:rPr lang="en-US" b="true" sz="2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ACCESO RÁPIDO CON HASHMAP</a:t>
            </a:r>
          </a:p>
          <a:p>
            <a:pPr algn="ctr">
              <a:lnSpc>
                <a:spcPts val="4142"/>
              </a:lnSpc>
              <a:spcBef>
                <a:spcPct val="0"/>
              </a:spcBef>
            </a:pPr>
            <a:r>
              <a:rPr lang="en-US" b="true" sz="2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Mostrar información sobre tareas de forma específica y sobre los empleados de forma general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39332"/>
            <a:ext cx="10284231" cy="2236571"/>
          </a:xfrm>
          <a:custGeom>
            <a:avLst/>
            <a:gdLst/>
            <a:ahLst/>
            <a:cxnLst/>
            <a:rect r="r" b="b" t="t" l="l"/>
            <a:pathLst>
              <a:path h="2236571" w="10284231">
                <a:moveTo>
                  <a:pt x="0" y="0"/>
                </a:moveTo>
                <a:lnTo>
                  <a:pt x="10284231" y="0"/>
                </a:lnTo>
                <a:lnTo>
                  <a:pt x="10284231" y="2236571"/>
                </a:lnTo>
                <a:lnTo>
                  <a:pt x="0" y="223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3179" y="6749415"/>
            <a:ext cx="10826121" cy="2303430"/>
          </a:xfrm>
          <a:custGeom>
            <a:avLst/>
            <a:gdLst/>
            <a:ahLst/>
            <a:cxnLst/>
            <a:rect r="r" b="b" t="t" l="l"/>
            <a:pathLst>
              <a:path h="2303430" w="10826121">
                <a:moveTo>
                  <a:pt x="0" y="0"/>
                </a:moveTo>
                <a:lnTo>
                  <a:pt x="10826121" y="0"/>
                </a:lnTo>
                <a:lnTo>
                  <a:pt x="10826121" y="2303430"/>
                </a:lnTo>
                <a:lnTo>
                  <a:pt x="0" y="2303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43285" y="1494952"/>
            <a:ext cx="5413057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Buscar pedido por número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04898" y="6005416"/>
            <a:ext cx="5426869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Eliminar pedido entregado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7461" y="1413028"/>
            <a:ext cx="11120833" cy="2107577"/>
          </a:xfrm>
          <a:custGeom>
            <a:avLst/>
            <a:gdLst/>
            <a:ahLst/>
            <a:cxnLst/>
            <a:rect r="r" b="b" t="t" l="l"/>
            <a:pathLst>
              <a:path h="2107577" w="11120833">
                <a:moveTo>
                  <a:pt x="0" y="0"/>
                </a:moveTo>
                <a:lnTo>
                  <a:pt x="11120833" y="0"/>
                </a:lnTo>
                <a:lnTo>
                  <a:pt x="11120833" y="2107577"/>
                </a:lnTo>
                <a:lnTo>
                  <a:pt x="0" y="210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0709" y="5961280"/>
            <a:ext cx="8199614" cy="3869947"/>
          </a:xfrm>
          <a:custGeom>
            <a:avLst/>
            <a:gdLst/>
            <a:ahLst/>
            <a:cxnLst/>
            <a:rect r="r" b="b" t="t" l="l"/>
            <a:pathLst>
              <a:path h="3869947" w="8199614">
                <a:moveTo>
                  <a:pt x="0" y="0"/>
                </a:moveTo>
                <a:lnTo>
                  <a:pt x="8199614" y="0"/>
                </a:lnTo>
                <a:lnTo>
                  <a:pt x="8199614" y="3869947"/>
                </a:lnTo>
                <a:lnTo>
                  <a:pt x="0" y="38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0" t="0" r="-23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282" y="512920"/>
            <a:ext cx="7770852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ncontrar pedido con mayor prioridad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17538" y="5086350"/>
            <a:ext cx="5745956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Mostrar estructura del árbol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3898" y="2808264"/>
            <a:ext cx="11215360" cy="5832568"/>
          </a:xfrm>
          <a:custGeom>
            <a:avLst/>
            <a:gdLst/>
            <a:ahLst/>
            <a:cxnLst/>
            <a:rect r="r" b="b" t="t" l="l"/>
            <a:pathLst>
              <a:path h="5832568" w="11215360">
                <a:moveTo>
                  <a:pt x="0" y="0"/>
                </a:moveTo>
                <a:lnTo>
                  <a:pt x="11215360" y="0"/>
                </a:lnTo>
                <a:lnTo>
                  <a:pt x="11215360" y="5832567"/>
                </a:lnTo>
                <a:lnTo>
                  <a:pt x="0" y="5832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9057" y="487139"/>
            <a:ext cx="6709886" cy="54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b="true" sz="31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ANÁLISIS RECURSIVO DE TAREAS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75559" y="1956315"/>
            <a:ext cx="5536882" cy="49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  <a:spcBef>
                <a:spcPct val="0"/>
              </a:spcBef>
            </a:pPr>
            <a:r>
              <a:rPr lang="en-US" b="true" sz="2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Mostrar el total de subtareas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2125" y="2518371"/>
            <a:ext cx="13827808" cy="5827777"/>
            <a:chOff x="0" y="0"/>
            <a:chExt cx="2686882" cy="1132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6882" cy="1132346"/>
            </a:xfrm>
            <a:custGeom>
              <a:avLst/>
              <a:gdLst/>
              <a:ahLst/>
              <a:cxnLst/>
              <a:rect r="r" b="b" t="t" l="l"/>
              <a:pathLst>
                <a:path h="1132346" w="2686882">
                  <a:moveTo>
                    <a:pt x="2686882" y="23515"/>
                  </a:moveTo>
                  <a:lnTo>
                    <a:pt x="2686882" y="1108831"/>
                  </a:lnTo>
                  <a:cubicBezTo>
                    <a:pt x="2686882" y="1121818"/>
                    <a:pt x="2676354" y="1132346"/>
                    <a:pt x="2663367" y="1132346"/>
                  </a:cubicBezTo>
                  <a:lnTo>
                    <a:pt x="23515" y="1132346"/>
                  </a:lnTo>
                  <a:cubicBezTo>
                    <a:pt x="10528" y="1132346"/>
                    <a:pt x="0" y="1121818"/>
                    <a:pt x="0" y="1108831"/>
                  </a:cubicBezTo>
                  <a:lnTo>
                    <a:pt x="0" y="23515"/>
                  </a:lnTo>
                  <a:cubicBezTo>
                    <a:pt x="0" y="10528"/>
                    <a:pt x="10528" y="0"/>
                    <a:pt x="23515" y="0"/>
                  </a:cubicBezTo>
                  <a:lnTo>
                    <a:pt x="2663367" y="0"/>
                  </a:lnTo>
                  <a:cubicBezTo>
                    <a:pt x="2676354" y="0"/>
                    <a:pt x="2686882" y="10528"/>
                    <a:pt x="2686882" y="23515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6882" cy="1170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73127" y="7101808"/>
            <a:ext cx="2484155" cy="2488680"/>
          </a:xfrm>
          <a:custGeom>
            <a:avLst/>
            <a:gdLst/>
            <a:ahLst/>
            <a:cxnLst/>
            <a:rect r="r" b="b" t="t" l="l"/>
            <a:pathLst>
              <a:path h="2488680" w="2484155">
                <a:moveTo>
                  <a:pt x="0" y="0"/>
                </a:moveTo>
                <a:lnTo>
                  <a:pt x="2484155" y="0"/>
                </a:lnTo>
                <a:lnTo>
                  <a:pt x="2484155" y="2488680"/>
                </a:lnTo>
                <a:lnTo>
                  <a:pt x="0" y="248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22125" y="856129"/>
            <a:ext cx="14193079" cy="10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700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BASE CONCEPTUAL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22125" y="2687808"/>
            <a:ext cx="13588047" cy="65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4932" indent="-362466" lvl="1">
              <a:lnSpc>
                <a:spcPts val="4767"/>
              </a:lnSpc>
              <a:buFont typeface="Arial"/>
              <a:buChar char="•"/>
            </a:pPr>
            <a:r>
              <a:rPr lang="en-US" b="true" sz="335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Estructuras Lineales: </a:t>
            </a:r>
            <a:r>
              <a:rPr lang="en-US" sz="335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Listas, pilas y colas para flujos secuenciales</a:t>
            </a:r>
          </a:p>
          <a:p>
            <a:pPr algn="l" marL="724932" indent="-362466" lvl="1">
              <a:lnSpc>
                <a:spcPts val="4767"/>
              </a:lnSpc>
              <a:buFont typeface="Arial"/>
              <a:buChar char="•"/>
            </a:pPr>
            <a:r>
              <a:rPr lang="en-US" b="true" sz="335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Estructuras No Lineales: </a:t>
            </a:r>
            <a:r>
              <a:rPr lang="en-US" sz="335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Árboles y grafos para relaciones complejas</a:t>
            </a:r>
          </a:p>
          <a:p>
            <a:pPr algn="l" marL="724932" indent="-362466" lvl="1">
              <a:lnSpc>
                <a:spcPts val="4767"/>
              </a:lnSpc>
              <a:buFont typeface="Arial"/>
              <a:buChar char="•"/>
            </a:pPr>
            <a:r>
              <a:rPr lang="en-US" b="true" sz="335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Paradigma Divide y Vencerás: </a:t>
            </a:r>
            <a:r>
              <a:rPr lang="en-US" sz="335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Optimización mediante partición de problemas</a:t>
            </a:r>
          </a:p>
          <a:p>
            <a:pPr algn="l" marL="724932" indent="-362466" lvl="1">
              <a:lnSpc>
                <a:spcPts val="4767"/>
              </a:lnSpc>
              <a:buFont typeface="Arial"/>
              <a:buChar char="•"/>
            </a:pPr>
            <a:r>
              <a:rPr lang="en-US" b="true" sz="335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Complejidad Algorítmica: </a:t>
            </a:r>
            <a:r>
              <a:rPr lang="en-US" sz="335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Análisis Big O para eficiencia</a:t>
            </a:r>
          </a:p>
          <a:p>
            <a:pPr algn="l" marL="724932" indent="-362466" lvl="1">
              <a:lnSpc>
                <a:spcPts val="4767"/>
              </a:lnSpc>
              <a:buFont typeface="Arial"/>
              <a:buChar char="•"/>
            </a:pPr>
            <a:r>
              <a:rPr lang="en-US" b="true" sz="3357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Programación Orientada a Objetos: </a:t>
            </a:r>
            <a:r>
              <a:rPr lang="en-US" sz="3357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Encapsulamiento y modularidad</a:t>
            </a:r>
          </a:p>
          <a:p>
            <a:pPr algn="l">
              <a:lnSpc>
                <a:spcPts val="4767"/>
              </a:lnSpc>
            </a:pPr>
          </a:p>
          <a:p>
            <a:pPr algn="l">
              <a:lnSpc>
                <a:spcPts val="476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2298906">
            <a:off x="12743752" y="-1021262"/>
            <a:ext cx="7942904" cy="2042525"/>
          </a:xfrm>
          <a:custGeom>
            <a:avLst/>
            <a:gdLst/>
            <a:ahLst/>
            <a:cxnLst/>
            <a:rect r="r" b="b" t="t" l="l"/>
            <a:pathLst>
              <a:path h="2042525" w="7942904">
                <a:moveTo>
                  <a:pt x="0" y="0"/>
                </a:moveTo>
                <a:lnTo>
                  <a:pt x="7942904" y="0"/>
                </a:lnTo>
                <a:lnTo>
                  <a:pt x="7942904" y="2042524"/>
                </a:lnTo>
                <a:lnTo>
                  <a:pt x="0" y="204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831" y="2369304"/>
            <a:ext cx="15756469" cy="5767598"/>
            <a:chOff x="0" y="0"/>
            <a:chExt cx="4149885" cy="1518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885" cy="1518984"/>
            </a:xfrm>
            <a:custGeom>
              <a:avLst/>
              <a:gdLst/>
              <a:ahLst/>
              <a:cxnLst/>
              <a:rect r="r" b="b" t="t" l="l"/>
              <a:pathLst>
                <a:path h="1518984" w="4149885">
                  <a:moveTo>
                    <a:pt x="4149885" y="20637"/>
                  </a:moveTo>
                  <a:lnTo>
                    <a:pt x="4149885" y="1498347"/>
                  </a:lnTo>
                  <a:cubicBezTo>
                    <a:pt x="4149885" y="1509745"/>
                    <a:pt x="4140646" y="1518984"/>
                    <a:pt x="4129248" y="1518984"/>
                  </a:cubicBezTo>
                  <a:lnTo>
                    <a:pt x="20637" y="1518984"/>
                  </a:lnTo>
                  <a:cubicBezTo>
                    <a:pt x="15163" y="1518984"/>
                    <a:pt x="9914" y="1516810"/>
                    <a:pt x="6044" y="1512940"/>
                  </a:cubicBezTo>
                  <a:cubicBezTo>
                    <a:pt x="2174" y="1509070"/>
                    <a:pt x="0" y="1503821"/>
                    <a:pt x="0" y="1498347"/>
                  </a:cubicBezTo>
                  <a:lnTo>
                    <a:pt x="0" y="20637"/>
                  </a:lnTo>
                  <a:cubicBezTo>
                    <a:pt x="0" y="15163"/>
                    <a:pt x="2174" y="9914"/>
                    <a:pt x="6044" y="6044"/>
                  </a:cubicBezTo>
                  <a:cubicBezTo>
                    <a:pt x="9914" y="2174"/>
                    <a:pt x="15163" y="0"/>
                    <a:pt x="20637" y="0"/>
                  </a:cubicBezTo>
                  <a:lnTo>
                    <a:pt x="4129248" y="0"/>
                  </a:lnTo>
                  <a:cubicBezTo>
                    <a:pt x="4134722" y="0"/>
                    <a:pt x="4139971" y="2174"/>
                    <a:pt x="4143841" y="6044"/>
                  </a:cubicBezTo>
                  <a:cubicBezTo>
                    <a:pt x="4147711" y="9914"/>
                    <a:pt x="4149885" y="15163"/>
                    <a:pt x="4149885" y="20637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9885" cy="1557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824637" y="-223996"/>
            <a:ext cx="6048915" cy="1600442"/>
          </a:xfrm>
          <a:custGeom>
            <a:avLst/>
            <a:gdLst/>
            <a:ahLst/>
            <a:cxnLst/>
            <a:rect r="r" b="b" t="t" l="l"/>
            <a:pathLst>
              <a:path h="1600442" w="6048915">
                <a:moveTo>
                  <a:pt x="0" y="0"/>
                </a:moveTo>
                <a:lnTo>
                  <a:pt x="6048915" y="0"/>
                </a:lnTo>
                <a:lnTo>
                  <a:pt x="6048915" y="1600442"/>
                </a:lnTo>
                <a:lnTo>
                  <a:pt x="0" y="160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93559" y="7655797"/>
            <a:ext cx="3117921" cy="1519278"/>
          </a:xfrm>
          <a:custGeom>
            <a:avLst/>
            <a:gdLst/>
            <a:ahLst/>
            <a:cxnLst/>
            <a:rect r="r" b="b" t="t" l="l"/>
            <a:pathLst>
              <a:path h="1519278" w="3117921">
                <a:moveTo>
                  <a:pt x="0" y="0"/>
                </a:moveTo>
                <a:lnTo>
                  <a:pt x="3117920" y="0"/>
                </a:lnTo>
                <a:lnTo>
                  <a:pt x="3117920" y="1519278"/>
                </a:lnTo>
                <a:lnTo>
                  <a:pt x="0" y="151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9634" y="690525"/>
            <a:ext cx="14394489" cy="10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77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ÁRBOL DE BÚSQUEDA BINARIO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2831" y="2723644"/>
            <a:ext cx="15756469" cy="569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Implementación: 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Inserción, búsqueda y eliminación de pedidos</a:t>
            </a:r>
          </a:p>
          <a:p>
            <a:pPr algn="l">
              <a:lnSpc>
                <a:spcPts val="4568"/>
              </a:lnSpc>
            </a:pPr>
          </a:p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Operaciones:INSERT: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O(log n) - Agregar pedidos ordenados</a:t>
            </a:r>
          </a:p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SEARCH: 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O(log n) - Búsqueda rápida por número</a:t>
            </a:r>
          </a:p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DELETE: 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O(log n) - Eliminar pedidos completados</a:t>
            </a:r>
          </a:p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Recorridos: 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In-orden (cronológico), Pre-orden (inserción), Post-orden (reportes)</a:t>
            </a:r>
          </a:p>
          <a:p>
            <a:pPr algn="l">
              <a:lnSpc>
                <a:spcPts val="4568"/>
              </a:lnSpc>
            </a:pPr>
          </a:p>
          <a:p>
            <a:pPr algn="l" marL="694548" indent="-347274" lvl="1">
              <a:lnSpc>
                <a:spcPts val="4568"/>
              </a:lnSpc>
              <a:buFont typeface="Arial"/>
              <a:buChar char="•"/>
            </a:pPr>
            <a:r>
              <a:rPr lang="en-US" b="true" sz="3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Ventaja:</a:t>
            </a:r>
            <a:r>
              <a:rPr lang="en-US" sz="3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Mantiene pedidos organizados automáticamente</a:t>
            </a:r>
          </a:p>
          <a:p>
            <a:pPr algn="l">
              <a:lnSpc>
                <a:spcPts val="456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9552" y="2104651"/>
            <a:ext cx="9028895" cy="6306297"/>
          </a:xfrm>
          <a:custGeom>
            <a:avLst/>
            <a:gdLst/>
            <a:ahLst/>
            <a:cxnLst/>
            <a:rect r="r" b="b" t="t" l="l"/>
            <a:pathLst>
              <a:path h="6306297" w="9028895">
                <a:moveTo>
                  <a:pt x="0" y="0"/>
                </a:moveTo>
                <a:lnTo>
                  <a:pt x="9028896" y="0"/>
                </a:lnTo>
                <a:lnTo>
                  <a:pt x="9028896" y="6306298"/>
                </a:lnTo>
                <a:lnTo>
                  <a:pt x="0" y="630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37074" y="235209"/>
            <a:ext cx="7213852" cy="135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0"/>
              </a:lnSpc>
              <a:spcBef>
                <a:spcPct val="0"/>
              </a:spcBef>
            </a:pPr>
            <a:r>
              <a:rPr lang="en-US" b="true" sz="38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P</a:t>
            </a:r>
            <a:r>
              <a:rPr lang="en-US" b="true" sz="38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edidos en orden cronológico (In-Orden)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2460" y="2407883"/>
            <a:ext cx="9782562" cy="6572442"/>
          </a:xfrm>
          <a:custGeom>
            <a:avLst/>
            <a:gdLst/>
            <a:ahLst/>
            <a:cxnLst/>
            <a:rect r="r" b="b" t="t" l="l"/>
            <a:pathLst>
              <a:path h="6572442" w="9782562">
                <a:moveTo>
                  <a:pt x="0" y="0"/>
                </a:moveTo>
                <a:lnTo>
                  <a:pt x="9782562" y="0"/>
                </a:lnTo>
                <a:lnTo>
                  <a:pt x="9782562" y="6572442"/>
                </a:lnTo>
                <a:lnTo>
                  <a:pt x="0" y="6572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6818" y="430836"/>
            <a:ext cx="6831196" cy="138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  <a:spcBef>
                <a:spcPct val="0"/>
              </a:spcBef>
            </a:pPr>
            <a:r>
              <a:rPr lang="en-US" b="true" sz="3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Secuencia de inserción (Pre-Orden)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8374" y="551454"/>
            <a:ext cx="13705113" cy="192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3"/>
              </a:lnSpc>
            </a:pPr>
            <a:r>
              <a:rPr lang="en-US" sz="72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INTRODUCCIÓN: CONTEXTO Y PROBLEMÁTICA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027584" y="-363068"/>
            <a:ext cx="6048915" cy="1600442"/>
          </a:xfrm>
          <a:custGeom>
            <a:avLst/>
            <a:gdLst/>
            <a:ahLst/>
            <a:cxnLst/>
            <a:rect r="r" b="b" t="t" l="l"/>
            <a:pathLst>
              <a:path h="1600442" w="6048915">
                <a:moveTo>
                  <a:pt x="0" y="0"/>
                </a:moveTo>
                <a:lnTo>
                  <a:pt x="6048916" y="0"/>
                </a:lnTo>
                <a:lnTo>
                  <a:pt x="6048916" y="1600443"/>
                </a:lnTo>
                <a:lnTo>
                  <a:pt x="0" y="160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4005" y="2874391"/>
            <a:ext cx="16991221" cy="6695726"/>
            <a:chOff x="0" y="0"/>
            <a:chExt cx="2732478" cy="10767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2478" cy="1076740"/>
            </a:xfrm>
            <a:custGeom>
              <a:avLst/>
              <a:gdLst/>
              <a:ahLst/>
              <a:cxnLst/>
              <a:rect r="r" b="b" t="t" l="l"/>
              <a:pathLst>
                <a:path h="1076740" w="2732478">
                  <a:moveTo>
                    <a:pt x="2732478" y="19137"/>
                  </a:moveTo>
                  <a:lnTo>
                    <a:pt x="2732478" y="1057603"/>
                  </a:lnTo>
                  <a:cubicBezTo>
                    <a:pt x="2732478" y="1062678"/>
                    <a:pt x="2730461" y="1067546"/>
                    <a:pt x="2726873" y="1071135"/>
                  </a:cubicBezTo>
                  <a:cubicBezTo>
                    <a:pt x="2723284" y="1074723"/>
                    <a:pt x="2718416" y="1076740"/>
                    <a:pt x="2713341" y="1076740"/>
                  </a:cubicBezTo>
                  <a:lnTo>
                    <a:pt x="19137" y="1076740"/>
                  </a:lnTo>
                  <a:cubicBezTo>
                    <a:pt x="8568" y="1076740"/>
                    <a:pt x="0" y="1068172"/>
                    <a:pt x="0" y="1057603"/>
                  </a:cubicBezTo>
                  <a:lnTo>
                    <a:pt x="0" y="19137"/>
                  </a:lnTo>
                  <a:cubicBezTo>
                    <a:pt x="0" y="8568"/>
                    <a:pt x="8568" y="0"/>
                    <a:pt x="19137" y="0"/>
                  </a:cubicBezTo>
                  <a:lnTo>
                    <a:pt x="2713341" y="0"/>
                  </a:lnTo>
                  <a:cubicBezTo>
                    <a:pt x="2723910" y="0"/>
                    <a:pt x="2732478" y="8568"/>
                    <a:pt x="2732478" y="19137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32478" cy="111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89673" y="3337860"/>
            <a:ext cx="14742515" cy="57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7264" indent="-433632" lvl="1">
              <a:lnSpc>
                <a:spcPts val="5704"/>
              </a:lnSpc>
              <a:buFont typeface="Arial"/>
              <a:buChar char="•"/>
            </a:pPr>
            <a:r>
              <a:rPr lang="en-US" b="true" sz="40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Problema identificado: </a:t>
            </a:r>
            <a:r>
              <a:rPr lang="en-US" sz="40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Gestión ineficiente de operaciones en una taquería (clientes, pedidos, recursos)</a:t>
            </a:r>
          </a:p>
          <a:p>
            <a:pPr algn="l" marL="867264" indent="-433632" lvl="1">
              <a:lnSpc>
                <a:spcPts val="5704"/>
              </a:lnSpc>
              <a:buFont typeface="Arial"/>
              <a:buChar char="•"/>
            </a:pPr>
            <a:r>
              <a:rPr lang="en-US" b="true" sz="40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Solución propuesta: </a:t>
            </a:r>
            <a:r>
              <a:rPr lang="en-US" sz="40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Sistema integral que automatiza y optimiza procesos mediante estructuras de datos</a:t>
            </a:r>
          </a:p>
          <a:p>
            <a:pPr algn="l" marL="867264" indent="-433632" lvl="1">
              <a:lnSpc>
                <a:spcPts val="5704"/>
              </a:lnSpc>
              <a:buFont typeface="Arial"/>
              <a:buChar char="•"/>
            </a:pPr>
            <a:r>
              <a:rPr lang="en-US" b="true" sz="40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Objetivo:</a:t>
            </a:r>
            <a:r>
              <a:rPr lang="en-US" sz="40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Demostrar la aplicación práctica de algoritmos y estructuras de datos en un caso real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036669">
            <a:off x="-590226" y="-118129"/>
            <a:ext cx="4559799" cy="2711008"/>
          </a:xfrm>
          <a:custGeom>
            <a:avLst/>
            <a:gdLst/>
            <a:ahLst/>
            <a:cxnLst/>
            <a:rect r="r" b="b" t="t" l="l"/>
            <a:pathLst>
              <a:path h="2711008" w="4559799">
                <a:moveTo>
                  <a:pt x="0" y="0"/>
                </a:moveTo>
                <a:lnTo>
                  <a:pt x="4559799" y="0"/>
                </a:lnTo>
                <a:lnTo>
                  <a:pt x="4559799" y="2711008"/>
                </a:lnTo>
                <a:lnTo>
                  <a:pt x="0" y="271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5516" y="1759568"/>
            <a:ext cx="10016226" cy="7325299"/>
          </a:xfrm>
          <a:custGeom>
            <a:avLst/>
            <a:gdLst/>
            <a:ahLst/>
            <a:cxnLst/>
            <a:rect r="r" b="b" t="t" l="l"/>
            <a:pathLst>
              <a:path h="7325299" w="10016226">
                <a:moveTo>
                  <a:pt x="0" y="0"/>
                </a:moveTo>
                <a:lnTo>
                  <a:pt x="10016225" y="0"/>
                </a:lnTo>
                <a:lnTo>
                  <a:pt x="10016225" y="7325299"/>
                </a:lnTo>
                <a:lnTo>
                  <a:pt x="0" y="7325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1827" y="64298"/>
            <a:ext cx="6284345" cy="119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2"/>
              </a:lnSpc>
              <a:spcBef>
                <a:spcPct val="0"/>
              </a:spcBef>
            </a:pPr>
            <a:r>
              <a:rPr lang="en-US" b="true" sz="34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Generar reporte de fin de turno (Post-Orden)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1105" y="2161542"/>
            <a:ext cx="9176953" cy="6878489"/>
          </a:xfrm>
          <a:custGeom>
            <a:avLst/>
            <a:gdLst/>
            <a:ahLst/>
            <a:cxnLst/>
            <a:rect r="r" b="b" t="t" l="l"/>
            <a:pathLst>
              <a:path h="6878489" w="9176953">
                <a:moveTo>
                  <a:pt x="0" y="0"/>
                </a:moveTo>
                <a:lnTo>
                  <a:pt x="9176952" y="0"/>
                </a:lnTo>
                <a:lnTo>
                  <a:pt x="9176952" y="6878489"/>
                </a:lnTo>
                <a:lnTo>
                  <a:pt x="0" y="687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52250" y="307633"/>
            <a:ext cx="8365807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DIVIDE Y VENCERÁS – ORDENAMIENTO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38917" y="1236186"/>
            <a:ext cx="12304871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Mostrar las tareas en dos métodos distintos de ordenamiento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2300" y="1936079"/>
            <a:ext cx="9063088" cy="7650211"/>
          </a:xfrm>
          <a:custGeom>
            <a:avLst/>
            <a:gdLst/>
            <a:ahLst/>
            <a:cxnLst/>
            <a:rect r="r" b="b" t="t" l="l"/>
            <a:pathLst>
              <a:path h="7650211" w="9063088">
                <a:moveTo>
                  <a:pt x="0" y="0"/>
                </a:moveTo>
                <a:lnTo>
                  <a:pt x="9063088" y="0"/>
                </a:lnTo>
                <a:lnTo>
                  <a:pt x="9063088" y="7650212"/>
                </a:lnTo>
                <a:lnTo>
                  <a:pt x="0" y="7650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55094" y="361401"/>
            <a:ext cx="9451062" cy="110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b="true" sz="31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BALANCEO DE CARGA DE TRABAJO</a:t>
            </a:r>
          </a:p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b="true" sz="31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Mostrar los diferentes roles de los empleados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1023" y="2736432"/>
            <a:ext cx="12793718" cy="4352843"/>
          </a:xfrm>
          <a:custGeom>
            <a:avLst/>
            <a:gdLst/>
            <a:ahLst/>
            <a:cxnLst/>
            <a:rect r="r" b="b" t="t" l="l"/>
            <a:pathLst>
              <a:path h="4352843" w="12793718">
                <a:moveTo>
                  <a:pt x="0" y="0"/>
                </a:moveTo>
                <a:lnTo>
                  <a:pt x="12793718" y="0"/>
                </a:lnTo>
                <a:lnTo>
                  <a:pt x="12793718" y="4352843"/>
                </a:lnTo>
                <a:lnTo>
                  <a:pt x="0" y="4352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5675" y="942975"/>
            <a:ext cx="7684413" cy="138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  <a:spcBef>
                <a:spcPct val="0"/>
              </a:spcBef>
            </a:pPr>
            <a:r>
              <a:rPr lang="en-US" b="true" sz="3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BÚSQUEDAS AVANZADAS </a:t>
            </a:r>
          </a:p>
          <a:p>
            <a:pPr algn="ctr">
              <a:lnSpc>
                <a:spcPts val="5562"/>
              </a:lnSpc>
              <a:spcBef>
                <a:spcPct val="0"/>
              </a:spcBef>
            </a:pPr>
            <a:r>
              <a:rPr lang="en-US" b="true" sz="39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Búsqueda binaria por tiempo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1032" y="2606253"/>
            <a:ext cx="10965936" cy="5074495"/>
          </a:xfrm>
          <a:custGeom>
            <a:avLst/>
            <a:gdLst/>
            <a:ahLst/>
            <a:cxnLst/>
            <a:rect r="r" b="b" t="t" l="l"/>
            <a:pathLst>
              <a:path h="5074495" w="10965936">
                <a:moveTo>
                  <a:pt x="0" y="0"/>
                </a:moveTo>
                <a:lnTo>
                  <a:pt x="10965936" y="0"/>
                </a:lnTo>
                <a:lnTo>
                  <a:pt x="10965936" y="5074494"/>
                </a:lnTo>
                <a:lnTo>
                  <a:pt x="0" y="5074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1986" y="1270708"/>
            <a:ext cx="8398073" cy="639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b="true" sz="37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Búsqueda secuencial por nombre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38057" y="4727743"/>
            <a:ext cx="9704631" cy="2567683"/>
          </a:xfrm>
          <a:custGeom>
            <a:avLst/>
            <a:gdLst/>
            <a:ahLst/>
            <a:cxnLst/>
            <a:rect r="r" b="b" t="t" l="l"/>
            <a:pathLst>
              <a:path h="2567683" w="9704631">
                <a:moveTo>
                  <a:pt x="0" y="0"/>
                </a:moveTo>
                <a:lnTo>
                  <a:pt x="9704631" y="0"/>
                </a:lnTo>
                <a:lnTo>
                  <a:pt x="9704631" y="2567684"/>
                </a:lnTo>
                <a:lnTo>
                  <a:pt x="0" y="256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6433" y="691987"/>
            <a:ext cx="15572867" cy="118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86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ANÁLISIS JERÁRQUICO DE TAREAS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4355">
            <a:off x="-5592830" y="4746155"/>
            <a:ext cx="9704631" cy="2567683"/>
          </a:xfrm>
          <a:custGeom>
            <a:avLst/>
            <a:gdLst/>
            <a:ahLst/>
            <a:cxnLst/>
            <a:rect r="r" b="b" t="t" l="l"/>
            <a:pathLst>
              <a:path h="2567683" w="9704631">
                <a:moveTo>
                  <a:pt x="0" y="0"/>
                </a:moveTo>
                <a:lnTo>
                  <a:pt x="9704630" y="0"/>
                </a:lnTo>
                <a:lnTo>
                  <a:pt x="9704630" y="2567684"/>
                </a:lnTo>
                <a:lnTo>
                  <a:pt x="0" y="256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20155" y="2764870"/>
            <a:ext cx="13480100" cy="6493430"/>
            <a:chOff x="0" y="0"/>
            <a:chExt cx="2235366" cy="1076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35366" cy="1076740"/>
            </a:xfrm>
            <a:custGeom>
              <a:avLst/>
              <a:gdLst/>
              <a:ahLst/>
              <a:cxnLst/>
              <a:rect r="r" b="b" t="t" l="l"/>
              <a:pathLst>
                <a:path h="1076740" w="2235366">
                  <a:moveTo>
                    <a:pt x="2235366" y="24122"/>
                  </a:moveTo>
                  <a:lnTo>
                    <a:pt x="2235366" y="1052618"/>
                  </a:lnTo>
                  <a:cubicBezTo>
                    <a:pt x="2235366" y="1059016"/>
                    <a:pt x="2232825" y="1065151"/>
                    <a:pt x="2228301" y="1069675"/>
                  </a:cubicBezTo>
                  <a:cubicBezTo>
                    <a:pt x="2223777" y="1074198"/>
                    <a:pt x="2217642" y="1076740"/>
                    <a:pt x="2211244" y="1076740"/>
                  </a:cubicBezTo>
                  <a:lnTo>
                    <a:pt x="24122" y="1076740"/>
                  </a:lnTo>
                  <a:cubicBezTo>
                    <a:pt x="10800" y="1076740"/>
                    <a:pt x="0" y="1065940"/>
                    <a:pt x="0" y="1052618"/>
                  </a:cubicBezTo>
                  <a:lnTo>
                    <a:pt x="0" y="24122"/>
                  </a:lnTo>
                  <a:cubicBezTo>
                    <a:pt x="0" y="17724"/>
                    <a:pt x="2541" y="11589"/>
                    <a:pt x="7065" y="7065"/>
                  </a:cubicBezTo>
                  <a:cubicBezTo>
                    <a:pt x="11589" y="2541"/>
                    <a:pt x="17724" y="0"/>
                    <a:pt x="24122" y="0"/>
                  </a:cubicBezTo>
                  <a:lnTo>
                    <a:pt x="2211244" y="0"/>
                  </a:lnTo>
                  <a:cubicBezTo>
                    <a:pt x="2224566" y="0"/>
                    <a:pt x="2235366" y="10800"/>
                    <a:pt x="2235366" y="24122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35366" cy="1114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35219" y="3277224"/>
            <a:ext cx="12967579" cy="588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138" indent="-358069" lvl="1">
              <a:lnSpc>
                <a:spcPts val="4710"/>
              </a:lnSpc>
              <a:buFont typeface="Arial"/>
              <a:buChar char="•"/>
            </a:pPr>
            <a:r>
              <a:rPr lang="en-US" b="true" sz="33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Caso de uso: </a:t>
            </a: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Tareas con subtareas multinivel</a:t>
            </a:r>
          </a:p>
          <a:p>
            <a:pPr algn="l" marL="716138" indent="-358069" lvl="1">
              <a:lnSpc>
                <a:spcPts val="4710"/>
              </a:lnSpc>
              <a:buFont typeface="Arial"/>
              <a:buChar char="•"/>
            </a:pPr>
            <a:r>
              <a:rPr lang="en-US" b="true" sz="33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Funciones recursivas implementadas:</a:t>
            </a:r>
          </a:p>
          <a:p>
            <a:pPr algn="l" marL="1432275" indent="-477425" lvl="2">
              <a:lnSpc>
                <a:spcPts val="4710"/>
              </a:lnSpc>
              <a:buFont typeface="Arial"/>
              <a:buChar char="⚬"/>
            </a:pP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Cálculo de tiempo total (suma recursiva)</a:t>
            </a:r>
          </a:p>
          <a:p>
            <a:pPr algn="l" marL="1432275" indent="-477425" lvl="2">
              <a:lnSpc>
                <a:spcPts val="4710"/>
              </a:lnSpc>
              <a:buFont typeface="Arial"/>
              <a:buChar char="⚬"/>
            </a:pP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Conteo de tareas (acumulación)</a:t>
            </a:r>
          </a:p>
          <a:p>
            <a:pPr algn="l" marL="1432275" indent="-477425" lvl="2">
              <a:lnSpc>
                <a:spcPts val="4710"/>
              </a:lnSpc>
              <a:buFont typeface="Arial"/>
              <a:buChar char="⚬"/>
            </a:pP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Visualización jerárquica (profundidad)</a:t>
            </a:r>
          </a:p>
          <a:p>
            <a:pPr algn="l" marL="716138" indent="-358069" lvl="1">
              <a:lnSpc>
                <a:spcPts val="4710"/>
              </a:lnSpc>
              <a:buFont typeface="Arial"/>
              <a:buChar char="•"/>
            </a:pPr>
            <a:r>
              <a:rPr lang="en-US" b="true" sz="33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Ejemplo: </a:t>
            </a: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"Preparar Tacos" → Cocinar carne → Lavar y sazonar</a:t>
            </a:r>
          </a:p>
          <a:p>
            <a:pPr algn="l" marL="716138" indent="-358069" lvl="1">
              <a:lnSpc>
                <a:spcPts val="4710"/>
              </a:lnSpc>
              <a:buFont typeface="Arial"/>
              <a:buChar char="•"/>
            </a:pPr>
            <a:r>
              <a:rPr lang="en-US" b="true" sz="33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Beneficio: </a:t>
            </a:r>
            <a:r>
              <a:rPr lang="en-US" sz="33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Gestión natural de estructuras anidadas complejas</a:t>
            </a:r>
          </a:p>
          <a:p>
            <a:pPr algn="l">
              <a:lnSpc>
                <a:spcPts val="47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320421" y="1798721"/>
            <a:ext cx="12967579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0"/>
              </a:lnSpc>
            </a:pPr>
            <a:r>
              <a:rPr lang="en-US" sz="3316" b="true">
                <a:solidFill>
                  <a:srgbClr val="ECEBE8"/>
                </a:solidFill>
                <a:latin typeface="Garet Bold"/>
                <a:ea typeface="Garet Bold"/>
                <a:cs typeface="Garet Bold"/>
                <a:sym typeface="Garet Bold"/>
              </a:rPr>
              <a:t>OPTIMIZACIÓN CON RECURSIVIDAD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1762" y="4672192"/>
            <a:ext cx="9704631" cy="2567683"/>
          </a:xfrm>
          <a:custGeom>
            <a:avLst/>
            <a:gdLst/>
            <a:ahLst/>
            <a:cxnLst/>
            <a:rect r="r" b="b" t="t" l="l"/>
            <a:pathLst>
              <a:path h="2567683" w="9704631">
                <a:moveTo>
                  <a:pt x="0" y="0"/>
                </a:moveTo>
                <a:lnTo>
                  <a:pt x="9704630" y="0"/>
                </a:lnTo>
                <a:lnTo>
                  <a:pt x="9704630" y="2567683"/>
                </a:lnTo>
                <a:lnTo>
                  <a:pt x="0" y="2567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0555" y="554246"/>
            <a:ext cx="17259300" cy="10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77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ORDEMAMIENTO Y BALANCEO DE CARGA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4355">
            <a:off x="-5975055" y="4348500"/>
            <a:ext cx="9704631" cy="2567683"/>
          </a:xfrm>
          <a:custGeom>
            <a:avLst/>
            <a:gdLst/>
            <a:ahLst/>
            <a:cxnLst/>
            <a:rect r="r" b="b" t="t" l="l"/>
            <a:pathLst>
              <a:path h="2567683" w="9704631">
                <a:moveTo>
                  <a:pt x="0" y="0"/>
                </a:moveTo>
                <a:lnTo>
                  <a:pt x="9704630" y="0"/>
                </a:lnTo>
                <a:lnTo>
                  <a:pt x="9704630" y="2567684"/>
                </a:lnTo>
                <a:lnTo>
                  <a:pt x="0" y="256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14341" y="2764870"/>
            <a:ext cx="14009335" cy="6991927"/>
            <a:chOff x="0" y="0"/>
            <a:chExt cx="2323127" cy="11594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3127" cy="1159401"/>
            </a:xfrm>
            <a:custGeom>
              <a:avLst/>
              <a:gdLst/>
              <a:ahLst/>
              <a:cxnLst/>
              <a:rect r="r" b="b" t="t" l="l"/>
              <a:pathLst>
                <a:path h="1159401" w="2323127">
                  <a:moveTo>
                    <a:pt x="2323127" y="23210"/>
                  </a:moveTo>
                  <a:lnTo>
                    <a:pt x="2323127" y="1136190"/>
                  </a:lnTo>
                  <a:cubicBezTo>
                    <a:pt x="2323127" y="1142346"/>
                    <a:pt x="2320682" y="1148250"/>
                    <a:pt x="2316329" y="1152602"/>
                  </a:cubicBezTo>
                  <a:cubicBezTo>
                    <a:pt x="2311977" y="1156955"/>
                    <a:pt x="2306073" y="1159401"/>
                    <a:pt x="2299917" y="1159401"/>
                  </a:cubicBezTo>
                  <a:lnTo>
                    <a:pt x="23210" y="1159401"/>
                  </a:lnTo>
                  <a:cubicBezTo>
                    <a:pt x="10392" y="1159401"/>
                    <a:pt x="0" y="1149009"/>
                    <a:pt x="0" y="1136190"/>
                  </a:cubicBezTo>
                  <a:lnTo>
                    <a:pt x="0" y="23210"/>
                  </a:lnTo>
                  <a:cubicBezTo>
                    <a:pt x="0" y="17055"/>
                    <a:pt x="2445" y="11151"/>
                    <a:pt x="6798" y="6798"/>
                  </a:cubicBezTo>
                  <a:cubicBezTo>
                    <a:pt x="11151" y="2445"/>
                    <a:pt x="17055" y="0"/>
                    <a:pt x="23210" y="0"/>
                  </a:cubicBezTo>
                  <a:lnTo>
                    <a:pt x="2299917" y="0"/>
                  </a:lnTo>
                  <a:cubicBezTo>
                    <a:pt x="2306073" y="0"/>
                    <a:pt x="2311977" y="2445"/>
                    <a:pt x="2316329" y="6798"/>
                  </a:cubicBezTo>
                  <a:cubicBezTo>
                    <a:pt x="2320682" y="11151"/>
                    <a:pt x="2323127" y="17055"/>
                    <a:pt x="2323127" y="23210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23127" cy="1197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36095" y="3100041"/>
            <a:ext cx="14009335" cy="688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317" indent="-379658" lvl="1">
              <a:lnSpc>
                <a:spcPts val="4994"/>
              </a:lnSpc>
              <a:buFont typeface="Arial"/>
              <a:buChar char="•"/>
            </a:pPr>
            <a:r>
              <a:rPr lang="en-US" b="true" sz="35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Merge Sort: </a:t>
            </a: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Ordenamiento estable por prioridad </a:t>
            </a:r>
          </a:p>
          <a:p>
            <a:pPr algn="l">
              <a:lnSpc>
                <a:spcPts val="4994"/>
              </a:lnSpc>
            </a:pP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      O(n log n)</a:t>
            </a:r>
          </a:p>
          <a:p>
            <a:pPr algn="l" marL="759317" indent="-379658" lvl="1">
              <a:lnSpc>
                <a:spcPts val="4994"/>
              </a:lnSpc>
              <a:buFont typeface="Arial"/>
              <a:buChar char="•"/>
            </a:pPr>
            <a:r>
              <a:rPr lang="en-US" b="true" sz="35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Quick Sort: </a:t>
            </a: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Ordenamiento in-place por tiempo O(n log n)</a:t>
            </a:r>
          </a:p>
          <a:p>
            <a:pPr algn="l" marL="759317" indent="-379658" lvl="1">
              <a:lnSpc>
                <a:spcPts val="4994"/>
              </a:lnSpc>
              <a:buFont typeface="Arial"/>
              <a:buChar char="•"/>
            </a:pPr>
            <a:r>
              <a:rPr lang="en-US" b="true" sz="35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Balanceo recursivo:</a:t>
            </a: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Distribución equitativa de tareas entre empleados</a:t>
            </a:r>
          </a:p>
          <a:p>
            <a:pPr algn="l" marL="759317" indent="-379658" lvl="1">
              <a:lnSpc>
                <a:spcPts val="4994"/>
              </a:lnSpc>
              <a:buFont typeface="Arial"/>
              <a:buChar char="•"/>
            </a:pPr>
            <a:r>
              <a:rPr lang="en-US" b="true" sz="35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Búsqueda binaria: </a:t>
            </a: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Localización rápida O(log n) en listas ordenadas</a:t>
            </a:r>
          </a:p>
          <a:p>
            <a:pPr algn="l">
              <a:lnSpc>
                <a:spcPts val="4994"/>
              </a:lnSpc>
            </a:pPr>
          </a:p>
          <a:p>
            <a:pPr algn="l" marL="759317" indent="-379658" lvl="1">
              <a:lnSpc>
                <a:spcPts val="4994"/>
              </a:lnSpc>
              <a:buFont typeface="Arial"/>
              <a:buChar char="•"/>
            </a:pPr>
            <a:r>
              <a:rPr lang="en-US" b="true" sz="35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Impacto: </a:t>
            </a:r>
            <a:r>
              <a:rPr lang="en-US" sz="35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Asignación eficiente de recursos y optimización de tiempos</a:t>
            </a:r>
          </a:p>
          <a:p>
            <a:pPr algn="l">
              <a:lnSpc>
                <a:spcPts val="49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496499" y="1550779"/>
            <a:ext cx="12967579" cy="59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516" b="true">
                <a:solidFill>
                  <a:srgbClr val="ECEBE8"/>
                </a:solidFill>
                <a:latin typeface="Garet Bold"/>
                <a:ea typeface="Garet Bold"/>
                <a:cs typeface="Garet Bold"/>
                <a:sym typeface="Garet Bold"/>
              </a:rPr>
              <a:t>DIVIDE Y VENCERÁS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6772" y="2865649"/>
            <a:ext cx="13709587" cy="6631370"/>
            <a:chOff x="0" y="0"/>
            <a:chExt cx="2849934" cy="1378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9934" cy="1378462"/>
            </a:xfrm>
            <a:custGeom>
              <a:avLst/>
              <a:gdLst/>
              <a:ahLst/>
              <a:cxnLst/>
              <a:rect r="r" b="b" t="t" l="l"/>
              <a:pathLst>
                <a:path h="1378462" w="2849934">
                  <a:moveTo>
                    <a:pt x="2849934" y="23718"/>
                  </a:moveTo>
                  <a:lnTo>
                    <a:pt x="2849934" y="1354744"/>
                  </a:lnTo>
                  <a:cubicBezTo>
                    <a:pt x="2849934" y="1367843"/>
                    <a:pt x="2839316" y="1378462"/>
                    <a:pt x="2826217" y="1378462"/>
                  </a:cubicBezTo>
                  <a:lnTo>
                    <a:pt x="23718" y="1378462"/>
                  </a:lnTo>
                  <a:cubicBezTo>
                    <a:pt x="10619" y="1378462"/>
                    <a:pt x="0" y="1367843"/>
                    <a:pt x="0" y="1354744"/>
                  </a:cubicBezTo>
                  <a:lnTo>
                    <a:pt x="0" y="23718"/>
                  </a:lnTo>
                  <a:cubicBezTo>
                    <a:pt x="0" y="10619"/>
                    <a:pt x="10619" y="0"/>
                    <a:pt x="23718" y="0"/>
                  </a:cubicBezTo>
                  <a:lnTo>
                    <a:pt x="2826217" y="0"/>
                  </a:lnTo>
                  <a:cubicBezTo>
                    <a:pt x="2832507" y="0"/>
                    <a:pt x="2838540" y="2499"/>
                    <a:pt x="2842988" y="6947"/>
                  </a:cubicBezTo>
                  <a:cubicBezTo>
                    <a:pt x="2847435" y="11395"/>
                    <a:pt x="2849934" y="17427"/>
                    <a:pt x="2849934" y="23718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49934" cy="141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03066" y="3088663"/>
            <a:ext cx="14211873" cy="679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5365" indent="-372683" lvl="1">
              <a:lnSpc>
                <a:spcPts val="4902"/>
              </a:lnSpc>
              <a:buFont typeface="Arial"/>
              <a:buChar char="•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Grafo de dependencias:</a:t>
            </a:r>
          </a:p>
          <a:p>
            <a:pPr algn="l" marL="1490730" indent="-496910" lvl="2">
              <a:lnSpc>
                <a:spcPts val="4902"/>
              </a:lnSpc>
              <a:buFont typeface="Arial"/>
              <a:buChar char="⚬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DFS:</a:t>
            </a: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Recorrido de tareas relacionadas</a:t>
            </a:r>
          </a:p>
          <a:p>
            <a:pPr algn="l" marL="1490730" indent="-496910" lvl="2">
              <a:lnSpc>
                <a:spcPts val="4902"/>
              </a:lnSpc>
              <a:buFont typeface="Arial"/>
              <a:buChar char="⚬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Ordenamiento topológico: </a:t>
            </a: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Secuencia correcta de ejecución</a:t>
            </a:r>
          </a:p>
          <a:p>
            <a:pPr algn="l" marL="1490730" indent="-496910" lvl="2">
              <a:lnSpc>
                <a:spcPts val="4902"/>
              </a:lnSpc>
              <a:buFont typeface="Arial"/>
              <a:buChar char="⚬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Detección de ciclos: </a:t>
            </a: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Prevención de dependencias circulares</a:t>
            </a:r>
          </a:p>
          <a:p>
            <a:pPr algn="l" marL="745365" indent="-372683" lvl="1">
              <a:lnSpc>
                <a:spcPts val="4902"/>
              </a:lnSpc>
              <a:buFont typeface="Arial"/>
              <a:buChar char="•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HashMap:</a:t>
            </a:r>
          </a:p>
          <a:p>
            <a:pPr algn="l" marL="1490730" indent="-496910" lvl="2">
              <a:lnSpc>
                <a:spcPts val="4902"/>
              </a:lnSpc>
              <a:buFont typeface="Arial"/>
              <a:buChar char="⚬"/>
            </a:pP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Acceso O(1) a tareas y empleados por ID</a:t>
            </a:r>
          </a:p>
          <a:p>
            <a:pPr algn="l" marL="1490730" indent="-496910" lvl="2">
              <a:lnSpc>
                <a:spcPts val="4902"/>
              </a:lnSpc>
              <a:buFont typeface="Arial"/>
              <a:buChar char="⚬"/>
            </a:pP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Reducción drástica de tiempos de búsqueda</a:t>
            </a:r>
          </a:p>
          <a:p>
            <a:pPr algn="l" marL="745365" indent="-372683" lvl="1">
              <a:lnSpc>
                <a:spcPts val="4902"/>
              </a:lnSpc>
              <a:buFont typeface="Arial"/>
              <a:buChar char="•"/>
            </a:pPr>
            <a:r>
              <a:rPr lang="en-US" b="true" sz="3452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Sinergia: </a:t>
            </a:r>
            <a:r>
              <a:rPr lang="en-US" sz="3452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Combina velocidad con análisis de relaciones</a:t>
            </a:r>
          </a:p>
          <a:p>
            <a:pPr algn="l">
              <a:lnSpc>
                <a:spcPts val="4902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110974" y="116781"/>
            <a:ext cx="12354052" cy="1715841"/>
            <a:chOff x="0" y="0"/>
            <a:chExt cx="16472069" cy="22877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72069" cy="2287787"/>
            </a:xfrm>
            <a:custGeom>
              <a:avLst/>
              <a:gdLst/>
              <a:ahLst/>
              <a:cxnLst/>
              <a:rect r="r" b="b" t="t" l="l"/>
              <a:pathLst>
                <a:path h="2287787" w="16472069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16472069" cy="24306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92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10162" y="645211"/>
            <a:ext cx="16295552" cy="1187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4"/>
              </a:lnSpc>
            </a:pPr>
            <a:r>
              <a:rPr lang="en-US" sz="86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DEPENDENCIAS Y ACCESO DIRECTO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03323" y="1765946"/>
            <a:ext cx="7170119" cy="59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4"/>
              </a:lnSpc>
            </a:pPr>
            <a:r>
              <a:rPr lang="en-US" sz="3516" b="true">
                <a:solidFill>
                  <a:srgbClr val="ECEBE8"/>
                </a:solidFill>
                <a:latin typeface="Garet Bold"/>
                <a:ea typeface="Garet Bold"/>
                <a:cs typeface="Garet Bold"/>
                <a:sym typeface="Garet Bold"/>
              </a:rPr>
              <a:t>GRAFOS Y HASHMAP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33790" y="1943100"/>
            <a:ext cx="6470115" cy="7084660"/>
          </a:xfrm>
          <a:custGeom>
            <a:avLst/>
            <a:gdLst/>
            <a:ahLst/>
            <a:cxnLst/>
            <a:rect r="r" b="b" t="t" l="l"/>
            <a:pathLst>
              <a:path h="7084660" w="6470115">
                <a:moveTo>
                  <a:pt x="0" y="0"/>
                </a:moveTo>
                <a:lnTo>
                  <a:pt x="6470115" y="0"/>
                </a:lnTo>
                <a:lnTo>
                  <a:pt x="6470115" y="7084660"/>
                </a:lnTo>
                <a:lnTo>
                  <a:pt x="0" y="708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0397" y="952500"/>
            <a:ext cx="8536900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</a:t>
            </a: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NÁLISIS DE DEPENDENCIAS (GRAFOS)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085" y="1556432"/>
            <a:ext cx="17752242" cy="8545776"/>
            <a:chOff x="0" y="0"/>
            <a:chExt cx="4675525" cy="2250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5525" cy="2250659"/>
            </a:xfrm>
            <a:custGeom>
              <a:avLst/>
              <a:gdLst/>
              <a:ahLst/>
              <a:cxnLst/>
              <a:rect r="r" b="b" t="t" l="l"/>
              <a:pathLst>
                <a:path h="2250659" w="4675525">
                  <a:moveTo>
                    <a:pt x="4675525" y="18317"/>
                  </a:moveTo>
                  <a:lnTo>
                    <a:pt x="4675525" y="2232343"/>
                  </a:lnTo>
                  <a:cubicBezTo>
                    <a:pt x="4675525" y="2242459"/>
                    <a:pt x="4667324" y="2250659"/>
                    <a:pt x="4657208" y="2250659"/>
                  </a:cubicBezTo>
                  <a:lnTo>
                    <a:pt x="18317" y="2250659"/>
                  </a:lnTo>
                  <a:cubicBezTo>
                    <a:pt x="8201" y="2250659"/>
                    <a:pt x="0" y="2242459"/>
                    <a:pt x="0" y="2232343"/>
                  </a:cubicBezTo>
                  <a:lnTo>
                    <a:pt x="0" y="18317"/>
                  </a:lnTo>
                  <a:cubicBezTo>
                    <a:pt x="0" y="8201"/>
                    <a:pt x="8201" y="0"/>
                    <a:pt x="18317" y="0"/>
                  </a:cubicBezTo>
                  <a:lnTo>
                    <a:pt x="4657208" y="0"/>
                  </a:lnTo>
                  <a:cubicBezTo>
                    <a:pt x="4667324" y="0"/>
                    <a:pt x="4675525" y="8201"/>
                    <a:pt x="4675525" y="18317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75525" cy="2288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6330" y="369089"/>
            <a:ext cx="17123000" cy="941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</a:pPr>
            <a:r>
              <a:rPr lang="en-US" sz="69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CONCLUSIONES Y PROYECCIÓN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9082" y="1679501"/>
            <a:ext cx="16780248" cy="884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Eficiencia operativa: </a:t>
            </a: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Reducción de tiempos de búsqueda de O(n) a O(log n) o O(1)</a:t>
            </a:r>
          </a:p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Escalabilidad:</a:t>
            </a: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El sistema soporta crecimiento sin degradación significativa</a:t>
            </a:r>
          </a:p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Automatización: </a:t>
            </a: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Minimiza errores humanos en priorización y secuenciación</a:t>
            </a:r>
          </a:p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Toma de decisiones: </a:t>
            </a: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Reportes y análisis basados en datos estructurados</a:t>
            </a:r>
          </a:p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Contribución al éxito:</a:t>
            </a:r>
          </a:p>
          <a:p>
            <a:pPr algn="l" marL="1431786" indent="-477262" lvl="2">
              <a:lnSpc>
                <a:spcPts val="4708"/>
              </a:lnSpc>
              <a:buFont typeface="Arial"/>
              <a:buChar char="⚬"/>
            </a:pP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Sistema replicable en cualquier negocio con operaciones similares</a:t>
            </a:r>
          </a:p>
          <a:p>
            <a:pPr algn="l" marL="1431786" indent="-477262" lvl="2">
              <a:lnSpc>
                <a:spcPts val="4708"/>
              </a:lnSpc>
              <a:buFont typeface="Arial"/>
              <a:buChar char="⚬"/>
            </a:pP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Base sólida para agregar inteligencia artificial y machine learning</a:t>
            </a:r>
          </a:p>
          <a:p>
            <a:pPr algn="l" marL="1431786" indent="-477262" lvl="2">
              <a:lnSpc>
                <a:spcPts val="4708"/>
              </a:lnSpc>
              <a:buFont typeface="Arial"/>
              <a:buChar char="⚬"/>
            </a:pP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Demostración práctica de conceptos teóricos de estructuras de datos</a:t>
            </a:r>
          </a:p>
          <a:p>
            <a:pPr algn="l" marL="715893" indent="-357947" lvl="1">
              <a:lnSpc>
                <a:spcPts val="4708"/>
              </a:lnSpc>
              <a:buFont typeface="Arial"/>
              <a:buChar char="•"/>
            </a:pPr>
            <a:r>
              <a:rPr lang="en-US" b="true" sz="3315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Aprendizajes clave: </a:t>
            </a:r>
            <a:r>
              <a:rPr lang="en-US" sz="3315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La elección correcta de estructuras de datos impacta directamente en el rendimiento y mantenibilidad del software</a:t>
            </a:r>
          </a:p>
          <a:p>
            <a:pPr algn="l">
              <a:lnSpc>
                <a:spcPts val="470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2743" y="3584120"/>
            <a:ext cx="14742515" cy="5968200"/>
            <a:chOff x="0" y="0"/>
            <a:chExt cx="3882833" cy="1571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82833" cy="1571815"/>
            </a:xfrm>
            <a:custGeom>
              <a:avLst/>
              <a:gdLst/>
              <a:ahLst/>
              <a:cxnLst/>
              <a:rect r="r" b="b" t="t" l="l"/>
              <a:pathLst>
                <a:path h="1571815" w="3882833">
                  <a:moveTo>
                    <a:pt x="3882833" y="22056"/>
                  </a:moveTo>
                  <a:lnTo>
                    <a:pt x="3882833" y="1549759"/>
                  </a:lnTo>
                  <a:cubicBezTo>
                    <a:pt x="3882833" y="1555609"/>
                    <a:pt x="3880509" y="1561219"/>
                    <a:pt x="3876373" y="1565355"/>
                  </a:cubicBezTo>
                  <a:cubicBezTo>
                    <a:pt x="3872237" y="1569492"/>
                    <a:pt x="3866627" y="1571815"/>
                    <a:pt x="3860777" y="1571815"/>
                  </a:cubicBezTo>
                  <a:lnTo>
                    <a:pt x="22056" y="1571815"/>
                  </a:lnTo>
                  <a:cubicBezTo>
                    <a:pt x="16206" y="1571815"/>
                    <a:pt x="10596" y="1569492"/>
                    <a:pt x="6460" y="1565355"/>
                  </a:cubicBezTo>
                  <a:cubicBezTo>
                    <a:pt x="2324" y="1561219"/>
                    <a:pt x="0" y="1555609"/>
                    <a:pt x="0" y="1549759"/>
                  </a:cubicBezTo>
                  <a:lnTo>
                    <a:pt x="0" y="22056"/>
                  </a:lnTo>
                  <a:cubicBezTo>
                    <a:pt x="0" y="16206"/>
                    <a:pt x="2324" y="10596"/>
                    <a:pt x="6460" y="6460"/>
                  </a:cubicBezTo>
                  <a:cubicBezTo>
                    <a:pt x="10596" y="2324"/>
                    <a:pt x="16206" y="0"/>
                    <a:pt x="22056" y="0"/>
                  </a:cubicBezTo>
                  <a:lnTo>
                    <a:pt x="3860777" y="0"/>
                  </a:lnTo>
                  <a:cubicBezTo>
                    <a:pt x="3866627" y="0"/>
                    <a:pt x="3872237" y="2324"/>
                    <a:pt x="3876373" y="6460"/>
                  </a:cubicBezTo>
                  <a:cubicBezTo>
                    <a:pt x="3880509" y="10596"/>
                    <a:pt x="3882833" y="16206"/>
                    <a:pt x="3882833" y="22056"/>
                  </a:cubicBezTo>
                  <a:close/>
                </a:path>
              </a:pathLst>
            </a:custGeom>
            <a:solidFill>
              <a:srgbClr val="FAEFD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82833" cy="1609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9325" y="978166"/>
            <a:ext cx="16145473" cy="231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4"/>
              </a:lnSpc>
            </a:pPr>
            <a:r>
              <a:rPr lang="en-US" sz="8674">
                <a:solidFill>
                  <a:srgbClr val="FFFFFF"/>
                </a:solidFill>
                <a:latin typeface="Barriecito"/>
                <a:ea typeface="Barriecito"/>
                <a:cs typeface="Barriecito"/>
                <a:sym typeface="Barriecito"/>
              </a:rPr>
              <a:t>PRIMERA FASE - ESTRUCTURAS FUNDAMENTALES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824637" y="-223996"/>
            <a:ext cx="6048915" cy="1600442"/>
          </a:xfrm>
          <a:custGeom>
            <a:avLst/>
            <a:gdLst/>
            <a:ahLst/>
            <a:cxnLst/>
            <a:rect r="r" b="b" t="t" l="l"/>
            <a:pathLst>
              <a:path h="1600442" w="6048915">
                <a:moveTo>
                  <a:pt x="0" y="0"/>
                </a:moveTo>
                <a:lnTo>
                  <a:pt x="6048915" y="0"/>
                </a:lnTo>
                <a:lnTo>
                  <a:pt x="6048915" y="1600442"/>
                </a:lnTo>
                <a:lnTo>
                  <a:pt x="0" y="1600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72743" y="3856743"/>
            <a:ext cx="14742515" cy="597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0443" indent="-455221" lvl="1">
              <a:lnSpc>
                <a:spcPts val="5988"/>
              </a:lnSpc>
              <a:buFont typeface="Arial"/>
              <a:buChar char="•"/>
            </a:pPr>
            <a:r>
              <a:rPr lang="en-US" b="true" sz="4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Cola (FIFO):</a:t>
            </a:r>
            <a:r>
              <a:rPr lang="en-US" sz="4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Gestión de clientes en fila de espera</a:t>
            </a:r>
          </a:p>
          <a:p>
            <a:pPr algn="l" marL="910443" indent="-455221" lvl="1">
              <a:lnSpc>
                <a:spcPts val="5988"/>
              </a:lnSpc>
              <a:buFont typeface="Arial"/>
              <a:buChar char="•"/>
            </a:pPr>
            <a:r>
              <a:rPr lang="en-US" b="true" sz="4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Pila (LIFO): </a:t>
            </a:r>
            <a:r>
              <a:rPr lang="en-US" sz="4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Control de platos sucios para lavado</a:t>
            </a:r>
          </a:p>
          <a:p>
            <a:pPr algn="l" marL="910443" indent="-455221" lvl="1">
              <a:lnSpc>
                <a:spcPts val="5988"/>
              </a:lnSpc>
              <a:buFont typeface="Arial"/>
              <a:buChar char="•"/>
            </a:pPr>
            <a:r>
              <a:rPr lang="en-US" b="true" sz="4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Cola de Prioridad:</a:t>
            </a:r>
            <a:r>
              <a:rPr lang="en-US" sz="4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Manejo de ingredientes según fecha de caducidad</a:t>
            </a:r>
          </a:p>
          <a:p>
            <a:pPr algn="l" marL="910443" indent="-455221" lvl="1">
              <a:lnSpc>
                <a:spcPts val="5988"/>
              </a:lnSpc>
              <a:buFont typeface="Arial"/>
              <a:buChar char="•"/>
            </a:pPr>
            <a:r>
              <a:rPr lang="en-US" b="true" sz="4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Lista Enlazada:</a:t>
            </a:r>
            <a:r>
              <a:rPr lang="en-US" sz="4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Sistema de menú con platillos</a:t>
            </a:r>
          </a:p>
          <a:p>
            <a:pPr algn="l" marL="910443" indent="-455221" lvl="1">
              <a:lnSpc>
                <a:spcPts val="5988"/>
              </a:lnSpc>
              <a:buFont typeface="Arial"/>
              <a:buChar char="•"/>
            </a:pPr>
            <a:r>
              <a:rPr lang="en-US" b="true" sz="4216">
                <a:solidFill>
                  <a:srgbClr val="482616"/>
                </a:solidFill>
                <a:latin typeface="Garet Bold"/>
                <a:ea typeface="Garet Bold"/>
                <a:cs typeface="Garet Bold"/>
                <a:sym typeface="Garet Bold"/>
              </a:rPr>
              <a:t>Resultado:</a:t>
            </a:r>
            <a:r>
              <a:rPr lang="en-US" sz="4216">
                <a:solidFill>
                  <a:srgbClr val="482616"/>
                </a:solidFill>
                <a:latin typeface="Garet"/>
                <a:ea typeface="Garet"/>
                <a:cs typeface="Garet"/>
                <a:sym typeface="Garet"/>
              </a:rPr>
              <a:t> Sistema funcional para operaciones básicas de la taquería</a:t>
            </a:r>
          </a:p>
          <a:p>
            <a:pPr algn="l">
              <a:lnSpc>
                <a:spcPts val="5988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8588" y="3133284"/>
            <a:ext cx="7900403" cy="5206256"/>
          </a:xfrm>
          <a:custGeom>
            <a:avLst/>
            <a:gdLst/>
            <a:ahLst/>
            <a:cxnLst/>
            <a:rect r="r" b="b" t="t" l="l"/>
            <a:pathLst>
              <a:path h="5206256" w="7900403">
                <a:moveTo>
                  <a:pt x="0" y="0"/>
                </a:moveTo>
                <a:lnTo>
                  <a:pt x="7900403" y="0"/>
                </a:lnTo>
                <a:lnTo>
                  <a:pt x="7900403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28770" y="617520"/>
            <a:ext cx="8880039" cy="73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0"/>
              </a:lnSpc>
              <a:spcBef>
                <a:spcPct val="0"/>
              </a:spcBef>
            </a:pPr>
            <a:r>
              <a:rPr lang="en-US" b="true" sz="4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ESTADO GENERAL DEL SISTEMA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4962" y="1669068"/>
            <a:ext cx="12884304" cy="92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  <a:spcBef>
                <a:spcPct val="0"/>
              </a:spcBef>
            </a:pPr>
            <a:r>
              <a:rPr lang="en-US" b="true" sz="26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Muestra el estado general del sistema en cuanto a los apartados de clientes, platos e ingrediente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2079" y="3971654"/>
            <a:ext cx="13048501" cy="2192723"/>
          </a:xfrm>
          <a:custGeom>
            <a:avLst/>
            <a:gdLst/>
            <a:ahLst/>
            <a:cxnLst/>
            <a:rect r="r" b="b" t="t" l="l"/>
            <a:pathLst>
              <a:path h="2192723" w="13048501">
                <a:moveTo>
                  <a:pt x="0" y="0"/>
                </a:moveTo>
                <a:lnTo>
                  <a:pt x="13048501" y="0"/>
                </a:lnTo>
                <a:lnTo>
                  <a:pt x="13048501" y="2192723"/>
                </a:lnTo>
                <a:lnTo>
                  <a:pt x="0" y="219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16875" y="2592705"/>
            <a:ext cx="7458909" cy="83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b="true" sz="48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SALIDA DEL PROGRAMA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41226"/>
            <a:ext cx="9411240" cy="2888235"/>
          </a:xfrm>
          <a:custGeom>
            <a:avLst/>
            <a:gdLst/>
            <a:ahLst/>
            <a:cxnLst/>
            <a:rect r="r" b="b" t="t" l="l"/>
            <a:pathLst>
              <a:path h="2888235" w="9411240">
                <a:moveTo>
                  <a:pt x="0" y="0"/>
                </a:moveTo>
                <a:lnTo>
                  <a:pt x="9411240" y="0"/>
                </a:lnTo>
                <a:lnTo>
                  <a:pt x="9411240" y="2888235"/>
                </a:lnTo>
                <a:lnTo>
                  <a:pt x="0" y="2888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9853" y="4730151"/>
            <a:ext cx="9142423" cy="2117936"/>
          </a:xfrm>
          <a:custGeom>
            <a:avLst/>
            <a:gdLst/>
            <a:ahLst/>
            <a:cxnLst/>
            <a:rect r="r" b="b" t="t" l="l"/>
            <a:pathLst>
              <a:path h="2117936" w="9142423">
                <a:moveTo>
                  <a:pt x="0" y="0"/>
                </a:moveTo>
                <a:lnTo>
                  <a:pt x="9142423" y="0"/>
                </a:lnTo>
                <a:lnTo>
                  <a:pt x="9142423" y="2117936"/>
                </a:lnTo>
                <a:lnTo>
                  <a:pt x="0" y="2117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95501" y="7152887"/>
            <a:ext cx="10190470" cy="2734029"/>
          </a:xfrm>
          <a:custGeom>
            <a:avLst/>
            <a:gdLst/>
            <a:ahLst/>
            <a:cxnLst/>
            <a:rect r="r" b="b" t="t" l="l"/>
            <a:pathLst>
              <a:path h="2734029" w="10190470">
                <a:moveTo>
                  <a:pt x="0" y="0"/>
                </a:moveTo>
                <a:lnTo>
                  <a:pt x="10190470" y="0"/>
                </a:lnTo>
                <a:lnTo>
                  <a:pt x="10190470" y="2734029"/>
                </a:lnTo>
                <a:lnTo>
                  <a:pt x="0" y="273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77784" y="181831"/>
            <a:ext cx="12513350" cy="105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PRUEBAS DE EJECUCIÓN</a:t>
            </a:r>
          </a:p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 GESTIÓN DE CLIENTES (Cola – FIFO) Agregar cliente a la fila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69380" y="1696983"/>
            <a:ext cx="11059749" cy="3217917"/>
          </a:xfrm>
          <a:custGeom>
            <a:avLst/>
            <a:gdLst/>
            <a:ahLst/>
            <a:cxnLst/>
            <a:rect r="r" b="b" t="t" l="l"/>
            <a:pathLst>
              <a:path h="3217917" w="11059749">
                <a:moveTo>
                  <a:pt x="0" y="0"/>
                </a:moveTo>
                <a:lnTo>
                  <a:pt x="11059749" y="0"/>
                </a:lnTo>
                <a:lnTo>
                  <a:pt x="11059749" y="3217917"/>
                </a:lnTo>
                <a:lnTo>
                  <a:pt x="0" y="3217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" t="-237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860286"/>
            <a:ext cx="11087100" cy="2034540"/>
          </a:xfrm>
          <a:custGeom>
            <a:avLst/>
            <a:gdLst/>
            <a:ahLst/>
            <a:cxnLst/>
            <a:rect r="r" b="b" t="t" l="l"/>
            <a:pathLst>
              <a:path h="2034540" w="11087100">
                <a:moveTo>
                  <a:pt x="0" y="0"/>
                </a:moveTo>
                <a:lnTo>
                  <a:pt x="11087100" y="0"/>
                </a:lnTo>
                <a:lnTo>
                  <a:pt x="11087100" y="2034540"/>
                </a:lnTo>
                <a:lnTo>
                  <a:pt x="0" y="2034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3" t="-6148" r="-821" b="-247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20545" y="684684"/>
            <a:ext cx="5340072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Atender próximo 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58233" y="5823306"/>
            <a:ext cx="4290774" cy="574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  <a:spcBef>
                <a:spcPct val="0"/>
              </a:spcBef>
            </a:pPr>
            <a:r>
              <a:rPr lang="en-US" b="true" sz="33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Ver próximo cliente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598" y="1488186"/>
            <a:ext cx="10172700" cy="3383280"/>
          </a:xfrm>
          <a:custGeom>
            <a:avLst/>
            <a:gdLst/>
            <a:ahLst/>
            <a:cxnLst/>
            <a:rect r="r" b="b" t="t" l="l"/>
            <a:pathLst>
              <a:path h="3383280" w="10172700">
                <a:moveTo>
                  <a:pt x="0" y="0"/>
                </a:moveTo>
                <a:lnTo>
                  <a:pt x="10172700" y="0"/>
                </a:lnTo>
                <a:lnTo>
                  <a:pt x="10172700" y="3383280"/>
                </a:lnTo>
                <a:lnTo>
                  <a:pt x="0" y="33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8" t="-5558" r="-844" b="-2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6360670"/>
            <a:ext cx="11301259" cy="3136099"/>
          </a:xfrm>
          <a:custGeom>
            <a:avLst/>
            <a:gdLst/>
            <a:ahLst/>
            <a:cxnLst/>
            <a:rect r="r" b="b" t="t" l="l"/>
            <a:pathLst>
              <a:path h="3136099" w="11301259">
                <a:moveTo>
                  <a:pt x="0" y="0"/>
                </a:moveTo>
                <a:lnTo>
                  <a:pt x="11301259" y="0"/>
                </a:lnTo>
                <a:lnTo>
                  <a:pt x="11301259" y="3136099"/>
                </a:lnTo>
                <a:lnTo>
                  <a:pt x="0" y="3136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6238" y="558640"/>
            <a:ext cx="8706354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Mostrar cola completa de clientes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66350" y="5644865"/>
            <a:ext cx="10030897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GESTIÓN DE PLATOS (Pila – LIFO) Apilar plato sucio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815438" cy="2889621"/>
          </a:xfrm>
          <a:custGeom>
            <a:avLst/>
            <a:gdLst/>
            <a:ahLst/>
            <a:cxnLst/>
            <a:rect r="r" b="b" t="t" l="l"/>
            <a:pathLst>
              <a:path h="2889621" w="10815438">
                <a:moveTo>
                  <a:pt x="0" y="0"/>
                </a:moveTo>
                <a:lnTo>
                  <a:pt x="10815438" y="0"/>
                </a:lnTo>
                <a:lnTo>
                  <a:pt x="10815438" y="2889621"/>
                </a:lnTo>
                <a:lnTo>
                  <a:pt x="0" y="288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38" y="3492713"/>
            <a:ext cx="10808300" cy="2863455"/>
          </a:xfrm>
          <a:custGeom>
            <a:avLst/>
            <a:gdLst/>
            <a:ahLst/>
            <a:cxnLst/>
            <a:rect r="r" b="b" t="t" l="l"/>
            <a:pathLst>
              <a:path h="2863455" w="10808300">
                <a:moveTo>
                  <a:pt x="0" y="0"/>
                </a:moveTo>
                <a:lnTo>
                  <a:pt x="10808300" y="0"/>
                </a:lnTo>
                <a:lnTo>
                  <a:pt x="10808300" y="2863454"/>
                </a:lnTo>
                <a:lnTo>
                  <a:pt x="0" y="286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8029" y="6959259"/>
            <a:ext cx="10442767" cy="2540133"/>
          </a:xfrm>
          <a:custGeom>
            <a:avLst/>
            <a:gdLst/>
            <a:ahLst/>
            <a:cxnLst/>
            <a:rect r="r" b="b" t="t" l="l"/>
            <a:pathLst>
              <a:path h="2540133" w="10442767">
                <a:moveTo>
                  <a:pt x="0" y="0"/>
                </a:moveTo>
                <a:lnTo>
                  <a:pt x="10442767" y="0"/>
                </a:lnTo>
                <a:lnTo>
                  <a:pt x="10442767" y="2540133"/>
                </a:lnTo>
                <a:lnTo>
                  <a:pt x="0" y="2540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36534" y="3426038"/>
            <a:ext cx="5025747" cy="59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4"/>
              </a:lnSpc>
              <a:spcBef>
                <a:spcPct val="0"/>
              </a:spcBef>
            </a:pPr>
            <a:r>
              <a:rPr lang="en-US" b="true" sz="351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Lavar plato (del tope)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219" y="1903421"/>
            <a:ext cx="8698901" cy="3594157"/>
          </a:xfrm>
          <a:custGeom>
            <a:avLst/>
            <a:gdLst/>
            <a:ahLst/>
            <a:cxnLst/>
            <a:rect r="r" b="b" t="t" l="l"/>
            <a:pathLst>
              <a:path h="3594157" w="8698901">
                <a:moveTo>
                  <a:pt x="0" y="0"/>
                </a:moveTo>
                <a:lnTo>
                  <a:pt x="8698901" y="0"/>
                </a:lnTo>
                <a:lnTo>
                  <a:pt x="8698901" y="3594157"/>
                </a:lnTo>
                <a:lnTo>
                  <a:pt x="0" y="3594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58767" y="1273396"/>
            <a:ext cx="3259038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Agregar Ingrediente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5338" y="249363"/>
            <a:ext cx="4891564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G</a:t>
            </a: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estion de ingredientes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11014" y="1903421"/>
            <a:ext cx="8829741" cy="2020365"/>
          </a:xfrm>
          <a:custGeom>
            <a:avLst/>
            <a:gdLst/>
            <a:ahLst/>
            <a:cxnLst/>
            <a:rect r="r" b="b" t="t" l="l"/>
            <a:pathLst>
              <a:path h="2020365" w="8829741">
                <a:moveTo>
                  <a:pt x="0" y="0"/>
                </a:moveTo>
                <a:lnTo>
                  <a:pt x="8829741" y="0"/>
                </a:lnTo>
                <a:lnTo>
                  <a:pt x="8829741" y="2020365"/>
                </a:lnTo>
                <a:lnTo>
                  <a:pt x="0" y="2020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60394" y="1273396"/>
            <a:ext cx="4411067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Usar Ingrediente prioritario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36085" y="7211222"/>
            <a:ext cx="7396080" cy="1368888"/>
          </a:xfrm>
          <a:custGeom>
            <a:avLst/>
            <a:gdLst/>
            <a:ahLst/>
            <a:cxnLst/>
            <a:rect r="r" b="b" t="t" l="l"/>
            <a:pathLst>
              <a:path h="1368888" w="7396080">
                <a:moveTo>
                  <a:pt x="0" y="0"/>
                </a:moveTo>
                <a:lnTo>
                  <a:pt x="7396080" y="0"/>
                </a:lnTo>
                <a:lnTo>
                  <a:pt x="7396080" y="1368888"/>
                </a:lnTo>
                <a:lnTo>
                  <a:pt x="0" y="136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8906" y="6583428"/>
            <a:ext cx="5410438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V</a:t>
            </a: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er proximo ingrediente a usar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6317665"/>
            <a:ext cx="8466086" cy="3108498"/>
          </a:xfrm>
          <a:custGeom>
            <a:avLst/>
            <a:gdLst/>
            <a:ahLst/>
            <a:cxnLst/>
            <a:rect r="r" b="b" t="t" l="l"/>
            <a:pathLst>
              <a:path h="3108498" w="8466086">
                <a:moveTo>
                  <a:pt x="0" y="0"/>
                </a:moveTo>
                <a:lnTo>
                  <a:pt x="8466086" y="0"/>
                </a:lnTo>
                <a:lnTo>
                  <a:pt x="8466086" y="3108498"/>
                </a:lnTo>
                <a:lnTo>
                  <a:pt x="0" y="3108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250228" y="5440428"/>
            <a:ext cx="4951313" cy="41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  <a:spcBef>
                <a:spcPct val="0"/>
              </a:spcBef>
            </a:pPr>
            <a:r>
              <a:rPr lang="en-US" b="true" sz="24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Cola completa de ingredientes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4F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686" y="1588499"/>
            <a:ext cx="7450182" cy="4138360"/>
          </a:xfrm>
          <a:custGeom>
            <a:avLst/>
            <a:gdLst/>
            <a:ahLst/>
            <a:cxnLst/>
            <a:rect r="r" b="b" t="t" l="l"/>
            <a:pathLst>
              <a:path h="4138360" w="7450182">
                <a:moveTo>
                  <a:pt x="0" y="0"/>
                </a:moveTo>
                <a:lnTo>
                  <a:pt x="7450183" y="0"/>
                </a:lnTo>
                <a:lnTo>
                  <a:pt x="7450183" y="4138360"/>
                </a:lnTo>
                <a:lnTo>
                  <a:pt x="0" y="4138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9" t="-2526" r="-18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9469" y="5884546"/>
            <a:ext cx="7969831" cy="3975200"/>
          </a:xfrm>
          <a:custGeom>
            <a:avLst/>
            <a:gdLst/>
            <a:ahLst/>
            <a:cxnLst/>
            <a:rect r="r" b="b" t="t" l="l"/>
            <a:pathLst>
              <a:path h="3975200" w="7969831">
                <a:moveTo>
                  <a:pt x="0" y="0"/>
                </a:moveTo>
                <a:lnTo>
                  <a:pt x="7969831" y="0"/>
                </a:lnTo>
                <a:lnTo>
                  <a:pt x="7969831" y="3975200"/>
                </a:lnTo>
                <a:lnTo>
                  <a:pt x="0" y="397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9573" y="171833"/>
            <a:ext cx="7814191" cy="51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b="true" sz="3016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MENÚ DE LA TAQUERÍA (Lista Enlazada)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91341" y="1076947"/>
            <a:ext cx="2606873" cy="45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  <a:spcBef>
                <a:spcPct val="0"/>
              </a:spcBef>
            </a:pPr>
            <a:r>
              <a:rPr lang="en-US" b="true" sz="27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Mostrar menú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61194" y="5336334"/>
            <a:ext cx="3426381" cy="45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  <a:spcBef>
                <a:spcPct val="0"/>
              </a:spcBef>
            </a:pPr>
            <a:r>
              <a:rPr lang="en-US" b="true" sz="27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D</a:t>
            </a:r>
            <a:r>
              <a:rPr lang="en-US" b="true" sz="2717">
                <a:solidFill>
                  <a:srgbClr val="FAEFDB"/>
                </a:solidFill>
                <a:latin typeface="Garet Bold"/>
                <a:ea typeface="Garet Bold"/>
                <a:cs typeface="Garet Bold"/>
                <a:sym typeface="Garet Bold"/>
              </a:rPr>
              <a:t>etalles de platillo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DAG0AlmkJMY</dc:identifier>
  <dcterms:modified xsi:type="dcterms:W3CDTF">2011-08-01T06:04:30Z</dcterms:modified>
  <cp:revision>1</cp:revision>
  <dc:title>Orange Green and White Illustrated Traditional Food Presentation</dc:title>
</cp:coreProperties>
</file>